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9" r:id="rId2"/>
    <p:sldId id="273" r:id="rId3"/>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em CHLAL" initials="MC" lastIdx="1" clrIdx="0">
    <p:extLst>
      <p:ext uri="{19B8F6BF-5375-455C-9EA6-DF929625EA0E}">
        <p15:presenceInfo xmlns:p15="http://schemas.microsoft.com/office/powerpoint/2012/main" userId="S-1-5-21-661300504-713119791-2443778557-2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22D7E04-DF1D-4482-873F-AF44BF184BEC}"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D3354FE-9CE5-43A6-B701-AE9642D9587E}" type="slidenum">
              <a:rPr lang="fr-FR" smtClean="0"/>
              <a:pPr/>
              <a:t>‹#›</a:t>
            </a:fld>
            <a:endParaRPr lang="fr-FR"/>
          </a:p>
        </p:txBody>
      </p:sp>
    </p:spTree>
    <p:extLst>
      <p:ext uri="{BB962C8B-B14F-4D97-AF65-F5344CB8AC3E}">
        <p14:creationId xmlns:p14="http://schemas.microsoft.com/office/powerpoint/2010/main" val="149144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2262689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10071560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880DEBE0-14AD-4F65-8423-16DBCB3D43C7}"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
        <p:nvSpPr>
          <p:cNvPr id="10" name="Rectangle à coins arrondis 9"/>
          <p:cNvSpPr/>
          <p:nvPr userDrawn="1"/>
        </p:nvSpPr>
        <p:spPr>
          <a:xfrm>
            <a:off x="842832" y="2618509"/>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11" name="Rectangle à coins arrondis 10"/>
          <p:cNvSpPr/>
          <p:nvPr userDrawn="1"/>
        </p:nvSpPr>
        <p:spPr>
          <a:xfrm>
            <a:off x="842832" y="2815936"/>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03" b="22731"/>
          <a:stretch/>
        </p:blipFill>
        <p:spPr>
          <a:xfrm>
            <a:off x="3113985" y="124223"/>
            <a:ext cx="5707898" cy="2337955"/>
          </a:xfrm>
          <a:prstGeom prst="rect">
            <a:avLst/>
          </a:prstGeom>
        </p:spPr>
      </p:pic>
    </p:spTree>
    <p:extLst>
      <p:ext uri="{BB962C8B-B14F-4D97-AF65-F5344CB8AC3E}">
        <p14:creationId xmlns:p14="http://schemas.microsoft.com/office/powerpoint/2010/main" val="12895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B0151C13-84D4-404E-A910-7C47D156C932}"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37542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2B03563-1E9D-4D2C-A0BA-1258C04BD80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43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99D18E20-8858-42EB-A334-FD8B2A9DE7E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34786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C639555-CCDB-466E-9BC2-E9BBFD6E813F}"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119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5D379832-AD60-4BE5-8DED-FB7AE9E45AC4}"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71707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74AABEF7-16F7-4B1D-A5D3-FF0D13AA5E2D}"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2313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pPr defTabSz="457200"/>
            <a:fld id="{50A03675-BEDA-4570-9287-0DC62E6D4A4D}" type="datetime1">
              <a:rPr lang="en-US">
                <a:solidFill>
                  <a:srgbClr val="000000"/>
                </a:solidFill>
              </a:rPr>
              <a:pPr defTabSz="457200"/>
              <a:t>3/18/2020</a:t>
            </a:fld>
            <a:endParaRPr lang="en-US" dirty="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435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62FAFA85-8359-4FF7-A511-C3B42483C680}"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83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pPr defTabSz="457200"/>
            <a:fld id="{FFFF1FEE-21A8-4CA0-9D04-F1776F434915}" type="datetime1">
              <a:rPr lang="en-US" smtClean="0">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637052"/>
              </a:solidFill>
            </a:endParaRP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lvl1pPr>
              <a:defRPr>
                <a:solidFill>
                  <a:schemeClr val="tx2"/>
                </a:solidFill>
              </a:defRPr>
            </a:lvl1pPr>
          </a:lstStyle>
          <a:p>
            <a:pPr defTabSz="457200"/>
            <a:fld id="{D57F1E4F-1CFF-5643-939E-217C01CDF565}" type="slidenum">
              <a:rPr lang="en-US" smtClean="0">
                <a:solidFill>
                  <a:srgbClr val="637052"/>
                </a:solidFill>
              </a:rPr>
              <a:pPr defTabSz="457200"/>
              <a:t>‹#›</a:t>
            </a:fld>
            <a:endParaRPr lang="en-US" dirty="0">
              <a:solidFill>
                <a:srgbClr val="637052"/>
              </a:solidFill>
            </a:endParaRPr>
          </a:p>
        </p:txBody>
      </p:sp>
    </p:spTree>
    <p:extLst>
      <p:ext uri="{BB962C8B-B14F-4D97-AF65-F5344CB8AC3E}">
        <p14:creationId xmlns:p14="http://schemas.microsoft.com/office/powerpoint/2010/main" val="62906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0B28E929-13DB-48D3-9256-C746EF6E46C1}"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15497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b="1" cap="all" baseline="0">
                <a:solidFill>
                  <a:srgbClr val="FFFFFF"/>
                </a:solidFill>
              </a:defRPr>
            </a:lvl1pPr>
          </a:lstStyle>
          <a:p>
            <a:pPr defTabSz="457200"/>
            <a:endParaRPr lang="en-US" dirty="0"/>
          </a:p>
        </p:txBody>
      </p:sp>
      <p:pic>
        <p:nvPicPr>
          <p:cNvPr id="11" name="Image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43020" t="35638" r="41324" b="42142"/>
          <a:stretch/>
        </p:blipFill>
        <p:spPr>
          <a:xfrm>
            <a:off x="11298384" y="5496305"/>
            <a:ext cx="893618" cy="904009"/>
          </a:xfrm>
          <a:prstGeom prst="rect">
            <a:avLst/>
          </a:prstGeom>
        </p:spPr>
      </p:pic>
    </p:spTree>
    <p:extLst>
      <p:ext uri="{BB962C8B-B14F-4D97-AF65-F5344CB8AC3E}">
        <p14:creationId xmlns:p14="http://schemas.microsoft.com/office/powerpoint/2010/main" val="3482466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5: Aperçu sur les droits </a:t>
            </a:r>
            <a:r>
              <a:rPr lang="fr-FR" sz="3200" b="1" dirty="0">
                <a:latin typeface="Book Antiqua" panose="02040602050305030304" pitchFamily="18" charset="0"/>
              </a:rPr>
              <a:t>de l’Homme au Maroc </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1</a:t>
            </a:fld>
            <a:endParaRPr lang="en-US" dirty="0">
              <a:solidFill>
                <a:srgbClr val="0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3769766950"/>
              </p:ext>
            </p:extLst>
          </p:nvPr>
        </p:nvGraphicFramePr>
        <p:xfrm>
          <a:off x="831035" y="3273725"/>
          <a:ext cx="10293887" cy="3000026"/>
        </p:xfrm>
        <a:graphic>
          <a:graphicData uri="http://schemas.openxmlformats.org/drawingml/2006/table">
            <a:tbl>
              <a:tblPr firstRow="1" bandRow="1">
                <a:tableStyleId>{5C22544A-7EE6-4342-B048-85BDC9FD1C3A}</a:tableStyleId>
              </a:tblPr>
              <a:tblGrid>
                <a:gridCol w="10293887">
                  <a:extLst>
                    <a:ext uri="{9D8B030D-6E8A-4147-A177-3AD203B41FA5}">
                      <a16:colId xmlns:a16="http://schemas.microsoft.com/office/drawing/2014/main" val="20000"/>
                    </a:ext>
                  </a:extLst>
                </a:gridCol>
              </a:tblGrid>
              <a:tr h="535718">
                <a:tc>
                  <a:txBody>
                    <a:bodyPr/>
                    <a:lstStyle/>
                    <a:p>
                      <a:pPr algn="ctr"/>
                      <a:r>
                        <a:rPr lang="fr-FR" sz="1400" dirty="0" smtClean="0">
                          <a:latin typeface="Book Antiqua" panose="02040602050305030304" pitchFamily="18" charset="0"/>
                        </a:rPr>
                        <a:t>Sur le plan</a:t>
                      </a:r>
                      <a:r>
                        <a:rPr lang="fr-FR" sz="1400" baseline="0" dirty="0" smtClean="0">
                          <a:latin typeface="Book Antiqua" panose="02040602050305030304" pitchFamily="18" charset="0"/>
                        </a:rPr>
                        <a:t> institutionnel</a:t>
                      </a:r>
                      <a:endParaRPr lang="fr-FR" sz="1400" dirty="0">
                        <a:latin typeface="Book Antiqua" panose="02040602050305030304" pitchFamily="18" charset="0"/>
                      </a:endParaRPr>
                    </a:p>
                  </a:txBody>
                  <a:tcPr>
                    <a:solidFill>
                      <a:schemeClr val="bg1">
                        <a:lumMod val="50000"/>
                      </a:schemeClr>
                    </a:solidFill>
                  </a:tcPr>
                </a:tc>
                <a:extLst>
                  <a:ext uri="{0D108BD9-81ED-4DB2-BD59-A6C34878D82A}">
                    <a16:rowId xmlns:a16="http://schemas.microsoft.com/office/drawing/2014/main" val="10000"/>
                  </a:ext>
                </a:extLst>
              </a:tr>
              <a:tr h="2464308">
                <a:tc>
                  <a:txBody>
                    <a:bodyPr/>
                    <a:lstStyle/>
                    <a:p>
                      <a:pPr lvl="0" algn="just" rtl="0"/>
                      <a:r>
                        <a:rPr lang="fr-FR" sz="1200" kern="1200" dirty="0" smtClean="0">
                          <a:solidFill>
                            <a:schemeClr val="dk1"/>
                          </a:solidFill>
                          <a:effectLst/>
                          <a:latin typeface="Book Antiqua" panose="02040602050305030304" pitchFamily="18" charset="0"/>
                          <a:ea typeface="+mn-ea"/>
                          <a:cs typeface="+mn-cs"/>
                        </a:rPr>
                        <a:t>Sur le plan institutionnel cette « offre » se traduit par l’instauration d’établissements dédiés à la promotion de la question des droits de l’Homme, notamment: </a:t>
                      </a:r>
                    </a:p>
                    <a:p>
                      <a:pPr lvl="0" algn="just" rtl="0"/>
                      <a:endParaRPr lang="fr-FR" sz="1200" kern="1200" dirty="0" smtClean="0">
                        <a:solidFill>
                          <a:schemeClr val="dk1"/>
                        </a:solidFill>
                        <a:effectLst/>
                        <a:latin typeface="Book Antiqua" panose="02040602050305030304" pitchFamily="18" charset="0"/>
                        <a:ea typeface="+mn-ea"/>
                        <a:cs typeface="+mn-cs"/>
                      </a:endParaRPr>
                    </a:p>
                    <a:p>
                      <a:pPr marL="171450" lvl="0" indent="-171450" algn="just" rtl="0">
                        <a:buFont typeface="Wingdings" panose="05000000000000000000" pitchFamily="2" charset="2"/>
                        <a:buChar char="ü"/>
                      </a:pPr>
                      <a:r>
                        <a:rPr lang="fr-FR" sz="1200" b="1" kern="1200" dirty="0" smtClean="0">
                          <a:solidFill>
                            <a:schemeClr val="dk1"/>
                          </a:solidFill>
                          <a:effectLst/>
                          <a:latin typeface="Book Antiqua" panose="02040602050305030304" pitchFamily="18" charset="0"/>
                          <a:ea typeface="+mn-ea"/>
                          <a:cs typeface="+mn-cs"/>
                        </a:rPr>
                        <a:t>Le</a:t>
                      </a:r>
                      <a:r>
                        <a:rPr lang="fr-FR" sz="1200" b="1" kern="1200" baseline="0" dirty="0" smtClean="0">
                          <a:solidFill>
                            <a:schemeClr val="dk1"/>
                          </a:solidFill>
                          <a:effectLst/>
                          <a:latin typeface="Book Antiqua" panose="02040602050305030304" pitchFamily="18" charset="0"/>
                          <a:ea typeface="+mn-ea"/>
                          <a:cs typeface="+mn-cs"/>
                        </a:rPr>
                        <a:t> </a:t>
                      </a:r>
                      <a:r>
                        <a:rPr lang="fr-FR" sz="1200" b="1" kern="1200" dirty="0" smtClean="0">
                          <a:solidFill>
                            <a:schemeClr val="dk1"/>
                          </a:solidFill>
                          <a:effectLst/>
                          <a:latin typeface="Book Antiqua" panose="02040602050305030304" pitchFamily="18" charset="0"/>
                          <a:ea typeface="+mn-ea"/>
                          <a:cs typeface="+mn-cs"/>
                        </a:rPr>
                        <a:t>Conseil national des droits de l’Homme</a:t>
                      </a:r>
                      <a:r>
                        <a:rPr lang="fr-FR" sz="1200" b="0" kern="1200" dirty="0" smtClean="0">
                          <a:solidFill>
                            <a:schemeClr val="dk1"/>
                          </a:solidFill>
                          <a:effectLst/>
                          <a:latin typeface="Book Antiqua" panose="02040602050305030304" pitchFamily="18" charset="0"/>
                          <a:ea typeface="+mn-ea"/>
                          <a:cs typeface="+mn-cs"/>
                        </a:rPr>
                        <a:t>;</a:t>
                      </a:r>
                    </a:p>
                    <a:p>
                      <a:pPr marL="171450" lvl="0" indent="-171450" algn="just" rtl="0">
                        <a:buFont typeface="Wingdings" panose="05000000000000000000" pitchFamily="2" charset="2"/>
                        <a:buChar char="ü"/>
                      </a:pPr>
                      <a:r>
                        <a:rPr lang="fr-FR" sz="1200" b="1" kern="1200" dirty="0" smtClean="0">
                          <a:solidFill>
                            <a:schemeClr val="tx1"/>
                          </a:solidFill>
                          <a:effectLst/>
                          <a:latin typeface="Book Antiqua" panose="02040602050305030304" pitchFamily="18" charset="0"/>
                          <a:ea typeface="+mn-ea"/>
                          <a:cs typeface="+mn-cs"/>
                        </a:rPr>
                        <a:t>La </a:t>
                      </a:r>
                      <a:r>
                        <a:rPr lang="fr-FR" sz="1200" b="1" kern="1200" dirty="0" smtClean="0">
                          <a:solidFill>
                            <a:schemeClr val="dk1"/>
                          </a:solidFill>
                          <a:effectLst/>
                          <a:latin typeface="Book Antiqua" panose="02040602050305030304" pitchFamily="18" charset="0"/>
                          <a:ea typeface="+mn-ea"/>
                          <a:cs typeface="+mn-cs"/>
                        </a:rPr>
                        <a:t>Délégation ministérielle des droits de l’homme</a:t>
                      </a:r>
                      <a:r>
                        <a:rPr lang="fr-FR" sz="1200" b="0" kern="1200" dirty="0" smtClean="0">
                          <a:solidFill>
                            <a:schemeClr val="dk1"/>
                          </a:solidFill>
                          <a:effectLst/>
                          <a:latin typeface="Book Antiqua" panose="02040602050305030304" pitchFamily="18" charset="0"/>
                          <a:ea typeface="+mn-ea"/>
                          <a:cs typeface="+mn-cs"/>
                        </a:rPr>
                        <a:t>;</a:t>
                      </a:r>
                    </a:p>
                    <a:p>
                      <a:pPr marL="171450" lvl="0" indent="-171450" algn="just" rtl="0">
                        <a:buFont typeface="Wingdings" panose="05000000000000000000" pitchFamily="2" charset="2"/>
                        <a:buChar char="ü"/>
                      </a:pPr>
                      <a:r>
                        <a:rPr lang="fr-FR" sz="1200" b="0" kern="1200" dirty="0" smtClean="0">
                          <a:solidFill>
                            <a:schemeClr val="dk1"/>
                          </a:solidFill>
                          <a:effectLst/>
                          <a:latin typeface="Book Antiqua" panose="02040602050305030304" pitchFamily="18" charset="0"/>
                          <a:ea typeface="+mn-ea"/>
                          <a:cs typeface="+mn-cs"/>
                        </a:rPr>
                        <a:t>L</a:t>
                      </a:r>
                      <a:r>
                        <a:rPr lang="fr-FR" sz="1200" kern="1200" dirty="0" smtClean="0">
                          <a:solidFill>
                            <a:schemeClr val="dk1"/>
                          </a:solidFill>
                          <a:effectLst/>
                          <a:latin typeface="Book Antiqua" panose="02040602050305030304" pitchFamily="18" charset="0"/>
                          <a:ea typeface="+mn-ea"/>
                          <a:cs typeface="+mn-cs"/>
                        </a:rPr>
                        <a:t>’instance équité et réconciliation, remplacé par le </a:t>
                      </a:r>
                      <a:r>
                        <a:rPr lang="fr-FR" sz="1200" b="1" kern="1200" dirty="0" smtClean="0">
                          <a:solidFill>
                            <a:schemeClr val="dk1"/>
                          </a:solidFill>
                          <a:effectLst/>
                          <a:latin typeface="Book Antiqua" panose="02040602050305030304" pitchFamily="18" charset="0"/>
                          <a:ea typeface="+mn-ea"/>
                          <a:cs typeface="+mn-cs"/>
                        </a:rPr>
                        <a:t>Médiateur du Royaume</a:t>
                      </a:r>
                      <a:r>
                        <a:rPr lang="fr-FR" sz="1200" kern="1200" dirty="0" smtClean="0">
                          <a:solidFill>
                            <a:schemeClr val="dk1"/>
                          </a:solidFill>
                          <a:effectLst/>
                          <a:latin typeface="Book Antiqua" panose="02040602050305030304" pitchFamily="18" charset="0"/>
                          <a:ea typeface="+mn-ea"/>
                          <a:cs typeface="+mn-cs"/>
                        </a:rPr>
                        <a:t>;</a:t>
                      </a:r>
                      <a:r>
                        <a:rPr lang="fr-FR" sz="1200" kern="1200" baseline="0" dirty="0" smtClean="0">
                          <a:solidFill>
                            <a:schemeClr val="dk1"/>
                          </a:solidFill>
                          <a:effectLst/>
                          <a:latin typeface="Book Antiqua" panose="02040602050305030304" pitchFamily="18" charset="0"/>
                          <a:ea typeface="+mn-ea"/>
                          <a:cs typeface="+mn-cs"/>
                        </a:rPr>
                        <a:t> </a:t>
                      </a:r>
                      <a:endParaRPr lang="fr-FR" sz="1200" kern="1200" dirty="0" smtClean="0">
                        <a:solidFill>
                          <a:schemeClr val="dk1"/>
                        </a:solidFill>
                        <a:effectLst/>
                        <a:latin typeface="Book Antiqua" panose="02040602050305030304" pitchFamily="18" charset="0"/>
                        <a:ea typeface="+mn-ea"/>
                        <a:cs typeface="+mn-cs"/>
                      </a:endParaRPr>
                    </a:p>
                    <a:p>
                      <a:pPr marL="0" lvl="0" indent="0" algn="just" rtl="0">
                        <a:buFont typeface="Wingdings" panose="05000000000000000000" pitchFamily="2" charset="2"/>
                        <a:buNone/>
                      </a:pPr>
                      <a:endParaRPr lang="fr-FR" sz="1200" b="1" kern="1200" dirty="0" smtClean="0">
                        <a:solidFill>
                          <a:schemeClr val="dk1"/>
                        </a:solidFill>
                        <a:effectLst/>
                        <a:latin typeface="Book Antiqua" panose="02040602050305030304" pitchFamily="18" charset="0"/>
                        <a:ea typeface="+mn-ea"/>
                        <a:cs typeface="+mn-cs"/>
                      </a:endParaRPr>
                    </a:p>
                    <a:p>
                      <a:pPr marL="171450" lvl="0" indent="-171450" algn="just" rtl="0">
                        <a:buFont typeface="Wingdings" panose="05000000000000000000" pitchFamily="2" charset="2"/>
                        <a:buChar char="Ø"/>
                      </a:pPr>
                      <a:r>
                        <a:rPr lang="fr-FR" sz="1200" b="1" kern="1200" dirty="0" smtClean="0">
                          <a:solidFill>
                            <a:schemeClr val="dk1"/>
                          </a:solidFill>
                          <a:effectLst/>
                          <a:latin typeface="Book Antiqua" panose="02040602050305030304" pitchFamily="18" charset="0"/>
                          <a:ea typeface="+mn-ea"/>
                          <a:cs typeface="+mn-cs"/>
                        </a:rPr>
                        <a:t>La Constitution de 2011: introduit</a:t>
                      </a:r>
                      <a:r>
                        <a:rPr lang="fr-FR" sz="1200" kern="1200" dirty="0" smtClean="0">
                          <a:solidFill>
                            <a:schemeClr val="dk1"/>
                          </a:solidFill>
                          <a:effectLst/>
                          <a:latin typeface="Book Antiqua" panose="02040602050305030304" pitchFamily="18" charset="0"/>
                          <a:ea typeface="+mn-ea"/>
                          <a:cs typeface="+mn-cs"/>
                        </a:rPr>
                        <a:t> par moins de 20 articles relatifs aux droits</a:t>
                      </a:r>
                      <a:r>
                        <a:rPr lang="fr-FR" sz="1200" kern="1200" baseline="0" dirty="0" smtClean="0">
                          <a:solidFill>
                            <a:schemeClr val="dk1"/>
                          </a:solidFill>
                          <a:effectLst/>
                          <a:latin typeface="Book Antiqua" panose="02040602050305030304" pitchFamily="18" charset="0"/>
                          <a:ea typeface="+mn-ea"/>
                          <a:cs typeface="+mn-cs"/>
                        </a:rPr>
                        <a:t> de l’homme et aux libertés politiques</a:t>
                      </a:r>
                      <a:r>
                        <a:rPr lang="fr-FR" sz="1200" kern="1200" dirty="0" smtClean="0">
                          <a:solidFill>
                            <a:schemeClr val="dk1"/>
                          </a:solidFill>
                          <a:effectLst/>
                          <a:latin typeface="Book Antiqua" panose="02040602050305030304" pitchFamily="18" charset="0"/>
                          <a:ea typeface="+mn-ea"/>
                          <a:cs typeface="+mn-cs"/>
                        </a:rPr>
                        <a:t>.  Ils sont postulés au Titre II de La Constitution, comportant les articles de 19 à 40:</a:t>
                      </a:r>
                      <a:r>
                        <a:rPr lang="fr-FR" sz="1200" kern="1200" baseline="0" dirty="0" smtClean="0">
                          <a:solidFill>
                            <a:schemeClr val="dk1"/>
                          </a:solidFill>
                          <a:effectLst/>
                          <a:latin typeface="Book Antiqua" panose="02040602050305030304" pitchFamily="18" charset="0"/>
                          <a:ea typeface="+mn-ea"/>
                          <a:cs typeface="+mn-cs"/>
                        </a:rPr>
                        <a:t> </a:t>
                      </a:r>
                      <a:r>
                        <a:rPr lang="fr-FR" sz="1200" kern="1200" dirty="0" smtClean="0">
                          <a:solidFill>
                            <a:schemeClr val="dk1"/>
                          </a:solidFill>
                          <a:effectLst/>
                          <a:latin typeface="Book Antiqua" panose="02040602050305030304" pitchFamily="18" charset="0"/>
                          <a:ea typeface="+mn-ea"/>
                          <a:cs typeface="+mn-cs"/>
                        </a:rPr>
                        <a:t> l’égalité des sexes,</a:t>
                      </a:r>
                      <a:r>
                        <a:rPr lang="fr-FR" sz="1200" kern="1200" baseline="0" dirty="0" smtClean="0">
                          <a:solidFill>
                            <a:schemeClr val="dk1"/>
                          </a:solidFill>
                          <a:effectLst/>
                          <a:latin typeface="Book Antiqua" panose="02040602050305030304" pitchFamily="18" charset="0"/>
                          <a:ea typeface="+mn-ea"/>
                          <a:cs typeface="+mn-cs"/>
                        </a:rPr>
                        <a:t> d</a:t>
                      </a:r>
                      <a:r>
                        <a:rPr lang="fr-FR" sz="1200" kern="1200" dirty="0" smtClean="0">
                          <a:solidFill>
                            <a:schemeClr val="dk1"/>
                          </a:solidFill>
                          <a:effectLst/>
                          <a:latin typeface="Book Antiqua" panose="02040602050305030304" pitchFamily="18" charset="0"/>
                          <a:ea typeface="+mn-ea"/>
                          <a:cs typeface="+mn-cs"/>
                        </a:rPr>
                        <a:t>roit à la vie,</a:t>
                      </a:r>
                      <a:r>
                        <a:rPr lang="fr-FR" sz="1200" kern="1200" baseline="0" dirty="0" smtClean="0">
                          <a:solidFill>
                            <a:schemeClr val="dk1"/>
                          </a:solidFill>
                          <a:effectLst/>
                          <a:latin typeface="Book Antiqua" panose="02040602050305030304" pitchFamily="18" charset="0"/>
                          <a:ea typeface="+mn-ea"/>
                          <a:cs typeface="+mn-cs"/>
                        </a:rPr>
                        <a:t> d</a:t>
                      </a:r>
                      <a:r>
                        <a:rPr lang="fr-FR" sz="1200" kern="1200" dirty="0" smtClean="0">
                          <a:solidFill>
                            <a:schemeClr val="dk1"/>
                          </a:solidFill>
                          <a:effectLst/>
                          <a:latin typeface="Book Antiqua" panose="02040602050305030304" pitchFamily="18" charset="0"/>
                          <a:ea typeface="+mn-ea"/>
                          <a:cs typeface="+mn-cs"/>
                        </a:rPr>
                        <a:t>roit à la sécurité,</a:t>
                      </a:r>
                      <a:r>
                        <a:rPr lang="fr-FR" sz="1200" kern="1200" baseline="0" dirty="0" smtClean="0">
                          <a:solidFill>
                            <a:schemeClr val="dk1"/>
                          </a:solidFill>
                          <a:effectLst/>
                          <a:latin typeface="Book Antiqua" panose="02040602050305030304" pitchFamily="18" charset="0"/>
                          <a:ea typeface="+mn-ea"/>
                          <a:cs typeface="+mn-cs"/>
                        </a:rPr>
                        <a:t> p</a:t>
                      </a:r>
                      <a:r>
                        <a:rPr lang="fr-FR" sz="1200" kern="1200" dirty="0" smtClean="0">
                          <a:solidFill>
                            <a:schemeClr val="dk1"/>
                          </a:solidFill>
                          <a:effectLst/>
                          <a:latin typeface="Book Antiqua" panose="02040602050305030304" pitchFamily="18" charset="0"/>
                          <a:ea typeface="+mn-ea"/>
                          <a:cs typeface="+mn-cs"/>
                        </a:rPr>
                        <a:t>rotection de l’intégrité physique et morale,</a:t>
                      </a:r>
                      <a:r>
                        <a:rPr lang="fr-FR" sz="1200" kern="1200" baseline="0" dirty="0" smtClean="0">
                          <a:solidFill>
                            <a:schemeClr val="dk1"/>
                          </a:solidFill>
                          <a:effectLst/>
                          <a:latin typeface="Book Antiqua" panose="02040602050305030304" pitchFamily="18" charset="0"/>
                          <a:ea typeface="+mn-ea"/>
                          <a:cs typeface="+mn-cs"/>
                        </a:rPr>
                        <a:t> p</a:t>
                      </a:r>
                      <a:r>
                        <a:rPr lang="fr-FR" sz="1200" kern="1200" dirty="0" smtClean="0">
                          <a:solidFill>
                            <a:schemeClr val="dk1"/>
                          </a:solidFill>
                          <a:effectLst/>
                          <a:latin typeface="Book Antiqua" panose="02040602050305030304" pitchFamily="18" charset="0"/>
                          <a:ea typeface="+mn-ea"/>
                          <a:cs typeface="+mn-cs"/>
                        </a:rPr>
                        <a:t>rotection de la vie privée, libertés de pensées, d’opinion et d’expression,</a:t>
                      </a:r>
                      <a:r>
                        <a:rPr lang="fr-FR" sz="1200" kern="1200" baseline="0" dirty="0" smtClean="0">
                          <a:solidFill>
                            <a:schemeClr val="dk1"/>
                          </a:solidFill>
                          <a:effectLst/>
                          <a:latin typeface="Book Antiqua" panose="02040602050305030304" pitchFamily="18" charset="0"/>
                          <a:ea typeface="+mn-ea"/>
                          <a:cs typeface="+mn-cs"/>
                        </a:rPr>
                        <a:t> d</a:t>
                      </a:r>
                      <a:r>
                        <a:rPr lang="fr-FR" sz="1200" kern="1200" dirty="0" smtClean="0">
                          <a:solidFill>
                            <a:schemeClr val="dk1"/>
                          </a:solidFill>
                          <a:effectLst/>
                          <a:latin typeface="Book Antiqua" panose="02040602050305030304" pitchFamily="18" charset="0"/>
                          <a:ea typeface="+mn-ea"/>
                          <a:cs typeface="+mn-cs"/>
                        </a:rPr>
                        <a:t>roit d’accès à l’information publique,</a:t>
                      </a:r>
                      <a:r>
                        <a:rPr lang="fr-FR" sz="1200" kern="1200" baseline="0" dirty="0" smtClean="0">
                          <a:solidFill>
                            <a:schemeClr val="dk1"/>
                          </a:solidFill>
                          <a:effectLst/>
                          <a:latin typeface="Book Antiqua" panose="02040602050305030304" pitchFamily="18" charset="0"/>
                          <a:ea typeface="+mn-ea"/>
                          <a:cs typeface="+mn-cs"/>
                        </a:rPr>
                        <a:t> l</a:t>
                      </a:r>
                      <a:r>
                        <a:rPr lang="fr-FR" sz="1200" kern="1200" dirty="0" smtClean="0">
                          <a:solidFill>
                            <a:schemeClr val="dk1"/>
                          </a:solidFill>
                          <a:effectLst/>
                          <a:latin typeface="Book Antiqua" panose="02040602050305030304" pitchFamily="18" charset="0"/>
                          <a:ea typeface="+mn-ea"/>
                          <a:cs typeface="+mn-cs"/>
                        </a:rPr>
                        <a:t>ibertés de réunion, de rassemblement,</a:t>
                      </a:r>
                      <a:r>
                        <a:rPr lang="fr-FR" sz="1200" kern="1200" baseline="0" dirty="0" smtClean="0">
                          <a:solidFill>
                            <a:schemeClr val="dk1"/>
                          </a:solidFill>
                          <a:effectLst/>
                          <a:latin typeface="Book Antiqua" panose="02040602050305030304" pitchFamily="18" charset="0"/>
                          <a:ea typeface="+mn-ea"/>
                          <a:cs typeface="+mn-cs"/>
                        </a:rPr>
                        <a:t> d</a:t>
                      </a:r>
                      <a:r>
                        <a:rPr lang="fr-FR" sz="1200" kern="1200" dirty="0" smtClean="0">
                          <a:solidFill>
                            <a:schemeClr val="dk1"/>
                          </a:solidFill>
                          <a:effectLst/>
                          <a:latin typeface="Book Antiqua" panose="02040602050305030304" pitchFamily="18" charset="0"/>
                          <a:ea typeface="+mn-ea"/>
                          <a:cs typeface="+mn-cs"/>
                        </a:rPr>
                        <a:t>roit d’accès à l’éducation, aux soins de santé, à un logement décent, à l’eau, à un environnement sain…</a:t>
                      </a:r>
                      <a:endParaRPr lang="fr-FR" sz="1200" dirty="0">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10001"/>
                  </a:ext>
                </a:extLst>
              </a:tr>
            </a:tbl>
          </a:graphicData>
        </a:graphic>
      </p:graphicFrame>
      <p:sp>
        <p:nvSpPr>
          <p:cNvPr id="7" name="Rectangle à coins arrondis 6"/>
          <p:cNvSpPr/>
          <p:nvPr/>
        </p:nvSpPr>
        <p:spPr>
          <a:xfrm>
            <a:off x="846666" y="1668236"/>
            <a:ext cx="10058400" cy="944880"/>
          </a:xfrm>
          <a:prstGeom prst="roundRect">
            <a:avLst/>
          </a:prstGeom>
          <a:solidFill>
            <a:schemeClr val="accent1">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latin typeface="Book Antiqua" panose="02040602050305030304" pitchFamily="18" charset="0"/>
              </a:rPr>
              <a:t>Le Maroc est rentrée </a:t>
            </a:r>
            <a:r>
              <a:rPr lang="fr-FR" sz="1400" dirty="0">
                <a:solidFill>
                  <a:schemeClr val="tx1"/>
                </a:solidFill>
                <a:latin typeface="Book Antiqua" panose="02040602050305030304" pitchFamily="18" charset="0"/>
              </a:rPr>
              <a:t>dans une </a:t>
            </a:r>
            <a:r>
              <a:rPr lang="fr-FR" sz="1400" dirty="0" smtClean="0">
                <a:solidFill>
                  <a:schemeClr val="tx1"/>
                </a:solidFill>
                <a:latin typeface="Book Antiqua" panose="02040602050305030304" pitchFamily="18" charset="0"/>
              </a:rPr>
              <a:t>nouvelle ère nouvelle grâce à l’éruption de la thématique des droits de l’Homme et son insertion dans l’agenda politique. </a:t>
            </a:r>
            <a:endParaRPr lang="fr-FR" sz="1400" dirty="0">
              <a:solidFill>
                <a:schemeClr val="tx1"/>
              </a:solidFill>
              <a:latin typeface="Book Antiqua" panose="02040602050305030304" pitchFamily="18" charset="0"/>
            </a:endParaRPr>
          </a:p>
          <a:p>
            <a:pPr algn="ctr"/>
            <a:r>
              <a:rPr lang="fr-FR" sz="1400" dirty="0">
                <a:solidFill>
                  <a:schemeClr val="tx1"/>
                </a:solidFill>
                <a:latin typeface="Book Antiqua" panose="02040602050305030304" pitchFamily="18" charset="0"/>
              </a:rPr>
              <a:t>C</a:t>
            </a:r>
            <a:r>
              <a:rPr lang="fr-FR" sz="1400" dirty="0" smtClean="0">
                <a:solidFill>
                  <a:schemeClr val="tx1"/>
                </a:solidFill>
                <a:latin typeface="Book Antiqua" panose="02040602050305030304" pitchFamily="18" charset="0"/>
              </a:rPr>
              <a:t>ette </a:t>
            </a:r>
            <a:r>
              <a:rPr lang="fr-FR" sz="1400" dirty="0">
                <a:solidFill>
                  <a:schemeClr val="tx1"/>
                </a:solidFill>
                <a:latin typeface="Book Antiqua" panose="02040602050305030304" pitchFamily="18" charset="0"/>
              </a:rPr>
              <a:t>question qui relève, a priori, de certaines organisations internationales de la société civile, devient aussi une préoccupation gouvernementale et se transforme même en « offre étatique de réforme ». </a:t>
            </a:r>
          </a:p>
        </p:txBody>
      </p:sp>
      <p:sp>
        <p:nvSpPr>
          <p:cNvPr id="8" name="Flèche vers le bas 7"/>
          <p:cNvSpPr/>
          <p:nvPr/>
        </p:nvSpPr>
        <p:spPr>
          <a:xfrm>
            <a:off x="5581613" y="2659543"/>
            <a:ext cx="286512" cy="5563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17714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5: Aperçu sur les droits </a:t>
            </a:r>
            <a:r>
              <a:rPr lang="fr-FR" sz="3200" b="1" dirty="0">
                <a:latin typeface="Book Antiqua" panose="02040602050305030304" pitchFamily="18" charset="0"/>
              </a:rPr>
              <a:t>de l’Homme au Maroc </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2</a:t>
            </a:fld>
            <a:endParaRPr lang="en-US" dirty="0">
              <a:solidFill>
                <a:srgbClr val="000000"/>
              </a:solidFill>
            </a:endParaRPr>
          </a:p>
        </p:txBody>
      </p:sp>
      <p:graphicFrame>
        <p:nvGraphicFramePr>
          <p:cNvPr id="9" name="Tableau 8"/>
          <p:cNvGraphicFramePr>
            <a:graphicFrameLocks noGrp="1"/>
          </p:cNvGraphicFramePr>
          <p:nvPr>
            <p:extLst>
              <p:ext uri="{D42A27DB-BD31-4B8C-83A1-F6EECF244321}">
                <p14:modId xmlns:p14="http://schemas.microsoft.com/office/powerpoint/2010/main" val="2970093147"/>
              </p:ext>
            </p:extLst>
          </p:nvPr>
        </p:nvGraphicFramePr>
        <p:xfrm>
          <a:off x="1367896" y="1643063"/>
          <a:ext cx="9079970" cy="4206239"/>
        </p:xfrm>
        <a:graphic>
          <a:graphicData uri="http://schemas.openxmlformats.org/drawingml/2006/table">
            <a:tbl>
              <a:tblPr firstRow="1" bandRow="1">
                <a:tableStyleId>{5C22544A-7EE6-4342-B048-85BDC9FD1C3A}</a:tableStyleId>
              </a:tblPr>
              <a:tblGrid>
                <a:gridCol w="9079970">
                  <a:extLst>
                    <a:ext uri="{9D8B030D-6E8A-4147-A177-3AD203B41FA5}">
                      <a16:colId xmlns:a16="http://schemas.microsoft.com/office/drawing/2014/main" val="20000"/>
                    </a:ext>
                  </a:extLst>
                </a:gridCol>
              </a:tblGrid>
              <a:tr h="457199">
                <a:tc>
                  <a:txBody>
                    <a:bodyPr/>
                    <a:lstStyle/>
                    <a:p>
                      <a:pPr algn="ctr"/>
                      <a:r>
                        <a:rPr lang="fr-FR" sz="1600" dirty="0" smtClean="0">
                          <a:latin typeface="Book Antiqua" panose="02040602050305030304" pitchFamily="18" charset="0"/>
                        </a:rPr>
                        <a:t>Sur le plan de la société civile</a:t>
                      </a:r>
                      <a:endParaRPr lang="fr-FR" sz="1600" dirty="0">
                        <a:latin typeface="Book Antiqua" panose="02040602050305030304" pitchFamily="18" charset="0"/>
                      </a:endParaRPr>
                    </a:p>
                  </a:txBody>
                  <a:tcPr>
                    <a:solidFill>
                      <a:schemeClr val="bg1">
                        <a:lumMod val="50000"/>
                      </a:schemeClr>
                    </a:solidFill>
                  </a:tcPr>
                </a:tc>
                <a:extLst>
                  <a:ext uri="{0D108BD9-81ED-4DB2-BD59-A6C34878D82A}">
                    <a16:rowId xmlns:a16="http://schemas.microsoft.com/office/drawing/2014/main" val="10000"/>
                  </a:ext>
                </a:extLst>
              </a:tr>
              <a:tr h="370840">
                <a:tc>
                  <a:txBody>
                    <a:bodyPr/>
                    <a:lstStyle/>
                    <a:p>
                      <a:pPr lvl="0" algn="just" rtl="0"/>
                      <a:r>
                        <a:rPr lang="fr-FR" sz="1600" kern="1200" dirty="0" smtClean="0">
                          <a:solidFill>
                            <a:schemeClr val="dk1"/>
                          </a:solidFill>
                          <a:effectLst/>
                          <a:latin typeface="Book Antiqua" panose="02040602050305030304" pitchFamily="18" charset="0"/>
                          <a:ea typeface="+mn-ea"/>
                          <a:cs typeface="+mn-cs"/>
                        </a:rPr>
                        <a:t>Ces dernières années, la condition des femmes a connu des changements avec :</a:t>
                      </a:r>
                    </a:p>
                    <a:p>
                      <a:pPr lvl="0" algn="just" rtl="0"/>
                      <a:endParaRPr lang="fr-FR" sz="1600" kern="1200" dirty="0" smtClean="0">
                        <a:solidFill>
                          <a:schemeClr val="dk1"/>
                        </a:solidFill>
                        <a:effectLst/>
                        <a:latin typeface="Book Antiqua" panose="02040602050305030304" pitchFamily="18" charset="0"/>
                        <a:ea typeface="+mn-ea"/>
                        <a:cs typeface="+mn-cs"/>
                      </a:endParaRPr>
                    </a:p>
                    <a:p>
                      <a:pPr marL="171450" lvl="0" indent="-171450" algn="just" rtl="0">
                        <a:buFont typeface="Wingdings" panose="05000000000000000000" pitchFamily="2" charset="2"/>
                        <a:buChar char="ü"/>
                      </a:pPr>
                      <a:r>
                        <a:rPr lang="fr-FR" sz="1600" kern="1200" dirty="0" smtClean="0">
                          <a:solidFill>
                            <a:schemeClr val="dk1"/>
                          </a:solidFill>
                          <a:effectLst/>
                          <a:latin typeface="Book Antiqua" panose="02040602050305030304" pitchFamily="18" charset="0"/>
                          <a:ea typeface="+mn-ea"/>
                          <a:cs typeface="+mn-cs"/>
                        </a:rPr>
                        <a:t>La</a:t>
                      </a:r>
                      <a:r>
                        <a:rPr lang="fr-FR" sz="1600" kern="1200" baseline="0" dirty="0" smtClean="0">
                          <a:solidFill>
                            <a:schemeClr val="dk1"/>
                          </a:solidFill>
                          <a:effectLst/>
                          <a:latin typeface="Book Antiqua" panose="02040602050305030304" pitchFamily="18" charset="0"/>
                          <a:ea typeface="+mn-ea"/>
                          <a:cs typeface="+mn-cs"/>
                        </a:rPr>
                        <a:t> réforme</a:t>
                      </a:r>
                      <a:r>
                        <a:rPr lang="fr-FR" sz="1600" kern="1200" dirty="0" smtClean="0">
                          <a:solidFill>
                            <a:schemeClr val="dk1"/>
                          </a:solidFill>
                          <a:effectLst/>
                          <a:latin typeface="Book Antiqua" panose="02040602050305030304" pitchFamily="18" charset="0"/>
                          <a:ea typeface="+mn-ea"/>
                          <a:cs typeface="+mn-cs"/>
                        </a:rPr>
                        <a:t> du code de la famille en 2004;</a:t>
                      </a:r>
                    </a:p>
                    <a:p>
                      <a:pPr marL="171450" lvl="0" indent="-171450" algn="just" rtl="0">
                        <a:buFont typeface="Wingdings" panose="05000000000000000000" pitchFamily="2" charset="2"/>
                        <a:buChar char="ü"/>
                      </a:pPr>
                      <a:r>
                        <a:rPr lang="fr-FR" sz="1600" kern="1200" dirty="0" smtClean="0">
                          <a:solidFill>
                            <a:schemeClr val="dk1"/>
                          </a:solidFill>
                          <a:effectLst/>
                          <a:latin typeface="Book Antiqua" panose="02040602050305030304" pitchFamily="18" charset="0"/>
                          <a:ea typeface="+mn-ea"/>
                          <a:cs typeface="+mn-cs"/>
                        </a:rPr>
                        <a:t> La réforme en 2008 en matière de droit des enfants nés de mère marocaine mariée à un étranger d’acquérir la nationalité de leur mère;</a:t>
                      </a:r>
                    </a:p>
                    <a:p>
                      <a:pPr marL="171450" lvl="0" indent="-171450" algn="just" rtl="0">
                        <a:buFont typeface="Wingdings" panose="05000000000000000000" pitchFamily="2" charset="2"/>
                        <a:buChar char="ü"/>
                      </a:pPr>
                      <a:r>
                        <a:rPr lang="fr-FR" sz="1600" kern="1200" dirty="0" smtClean="0">
                          <a:solidFill>
                            <a:schemeClr val="dk1"/>
                          </a:solidFill>
                          <a:effectLst/>
                          <a:latin typeface="Book Antiqua" panose="02040602050305030304" pitchFamily="18" charset="0"/>
                          <a:ea typeface="+mn-ea"/>
                          <a:cs typeface="+mn-cs"/>
                        </a:rPr>
                        <a:t> La mise en place aux élections législatives de Septembre 2008 d’un système de quota qui leur réserve une proportion de candidature sur la liste nationale de chaque partie.</a:t>
                      </a:r>
                    </a:p>
                    <a:p>
                      <a:pPr marL="0" lvl="0" indent="0" algn="just" rtl="0">
                        <a:buFont typeface="Wingdings" panose="05000000000000000000" pitchFamily="2" charset="2"/>
                        <a:buNone/>
                      </a:pPr>
                      <a:endParaRPr lang="fr-FR" sz="1600" kern="1200" dirty="0" smtClean="0">
                        <a:solidFill>
                          <a:schemeClr val="dk1"/>
                        </a:solidFill>
                        <a:effectLst/>
                        <a:latin typeface="Book Antiqua" panose="02040602050305030304" pitchFamily="18" charset="0"/>
                        <a:ea typeface="+mn-ea"/>
                        <a:cs typeface="+mn-cs"/>
                      </a:endParaRPr>
                    </a:p>
                    <a:p>
                      <a:pPr marL="171450" lvl="0" indent="-171450" algn="just">
                        <a:buFont typeface="Wingdings" panose="05000000000000000000" pitchFamily="2" charset="2"/>
                        <a:buChar char="Ø"/>
                      </a:pPr>
                      <a:r>
                        <a:rPr lang="fr-FR" sz="1600" kern="1200" dirty="0" smtClean="0">
                          <a:solidFill>
                            <a:schemeClr val="dk1"/>
                          </a:solidFill>
                          <a:effectLst/>
                          <a:latin typeface="Book Antiqua" panose="02040602050305030304" pitchFamily="18" charset="0"/>
                          <a:ea typeface="+mn-ea"/>
                          <a:cs typeface="+mn-cs"/>
                        </a:rPr>
                        <a:t> Sans doute faut-il voir dans ces changements, comme étant les effets du militantisme des organisations de plaidoyers,</a:t>
                      </a:r>
                      <a:r>
                        <a:rPr lang="fr-FR" sz="1600" kern="1200" baseline="0" dirty="0" smtClean="0">
                          <a:solidFill>
                            <a:schemeClr val="dk1"/>
                          </a:solidFill>
                          <a:effectLst/>
                          <a:latin typeface="Book Antiqua" panose="02040602050305030304" pitchFamily="18" charset="0"/>
                          <a:ea typeface="+mn-ea"/>
                          <a:cs typeface="+mn-cs"/>
                        </a:rPr>
                        <a:t> telles que</a:t>
                      </a:r>
                      <a:r>
                        <a:rPr lang="fr-FR" sz="1600" kern="1200" dirty="0" smtClean="0">
                          <a:solidFill>
                            <a:schemeClr val="dk1"/>
                          </a:solidFill>
                          <a:effectLst/>
                          <a:latin typeface="Book Antiqua" panose="02040602050305030304" pitchFamily="18" charset="0"/>
                          <a:ea typeface="+mn-ea"/>
                          <a:cs typeface="+mn-cs"/>
                        </a:rPr>
                        <a:t> : </a:t>
                      </a:r>
                      <a:r>
                        <a:rPr lang="fr-FR" sz="1600" b="1" kern="1200" dirty="0" smtClean="0">
                          <a:solidFill>
                            <a:schemeClr val="dk1"/>
                          </a:solidFill>
                          <a:effectLst/>
                          <a:latin typeface="Book Antiqua" panose="02040602050305030304" pitchFamily="18" charset="0"/>
                          <a:ea typeface="+mn-ea"/>
                          <a:cs typeface="+mn-cs"/>
                        </a:rPr>
                        <a:t>Association marocaine des Droits de l’Homme, Observatoire marocain des Droits de l’Homme, Forum des droits de l’Homme, Association démocratique des droits des femmes, l’Union de l’action féminine, la fédération démocratique des droits des femmes</a:t>
                      </a:r>
                      <a:r>
                        <a:rPr lang="fr-FR" sz="1600" kern="1200" dirty="0" smtClean="0">
                          <a:solidFill>
                            <a:schemeClr val="dk1"/>
                          </a:solidFill>
                          <a:effectLst/>
                          <a:latin typeface="Book Antiqua" panose="02040602050305030304" pitchFamily="18" charset="0"/>
                          <a:ea typeface="+mn-ea"/>
                          <a:cs typeface="+mn-cs"/>
                        </a:rPr>
                        <a:t>, etc.,  qui ont su employer utilement l’extension du champ des libertés pour promouvoir les droits de l’Homme et les libertés publiques. </a:t>
                      </a:r>
                    </a:p>
                    <a:p>
                      <a:endParaRPr lang="fr-FR" sz="1600" dirty="0"/>
                    </a:p>
                  </a:txBody>
                  <a:tcPr>
                    <a:solidFill>
                      <a:schemeClr val="bg1">
                        <a:lumMod val="85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91636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610</TotalTime>
  <Words>201</Words>
  <Application>Microsoft Office PowerPoint</Application>
  <PresentationFormat>Widescreen</PresentationFormat>
  <Paragraphs>26</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Book Antiqua</vt:lpstr>
      <vt:lpstr>Calibri</vt:lpstr>
      <vt:lpstr>Calibri Light</vt:lpstr>
      <vt:lpstr>Wingdings</vt:lpstr>
      <vt:lpstr>Rétrospective</vt:lpstr>
      <vt:lpstr>Axe 5: Aperçu sur les droits de l’Homme au Maroc </vt:lpstr>
      <vt:lpstr>Axe 5: Aperçu sur les droits de l’Homme au Maroc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Maryem CHLAL</dc:creator>
  <cp:lastModifiedBy>Toufik Rahmouni</cp:lastModifiedBy>
  <cp:revision>117</cp:revision>
  <cp:lastPrinted>2020-02-20T15:50:48Z</cp:lastPrinted>
  <dcterms:created xsi:type="dcterms:W3CDTF">2020-02-20T09:48:45Z</dcterms:created>
  <dcterms:modified xsi:type="dcterms:W3CDTF">2020-03-18T13:08:48Z</dcterms:modified>
</cp:coreProperties>
</file>